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8" r:id="rId3"/>
    <p:sldId id="269" r:id="rId4"/>
    <p:sldId id="270" r:id="rId5"/>
    <p:sldId id="300" r:id="rId6"/>
    <p:sldId id="287" r:id="rId7"/>
    <p:sldId id="297" r:id="rId8"/>
    <p:sldId id="288" r:id="rId9"/>
    <p:sldId id="291" r:id="rId10"/>
    <p:sldId id="28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29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D1C60CB9-F8BA-4028-8F16-7D1C4E087D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hu-HU"/>
              <a:t>sdfsfsdf dfsdfdsf sd fsdfs dfsd sdfds 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9BB4A247-98A8-49C8-8482-CE00AB9983D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C0F782-BDC3-4BCB-A433-46030AE900F0}" type="datetimeFigureOut">
              <a:rPr lang="hu-HU" smtClean="0"/>
              <a:t>2021. 11. 16.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3BE009DD-D52B-4D4F-BECE-6E17238AB7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02EB0DC4-D11F-4DB7-821F-8B6690D6CE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61DF6-EC11-4082-B8DF-C047F567D2E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7460487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hu-HU"/>
              <a:t>sdfsfsdf dfsdfdsf sd fsdfs dfsd sdfds 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17AEB3-D6B2-4091-A879-9304ADFD3A0E}" type="datetimeFigureOut">
              <a:rPr lang="hu-HU" smtClean="0"/>
              <a:t>2021. 11. 16.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45DC7-A614-49EA-9BFF-D0FC2CE4A1D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72021823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3584C-174D-4294-9078-CF5CBC9DC407}" type="datetime1">
              <a:rPr lang="hu-HU" smtClean="0"/>
              <a:t>2021. 11. 16.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/>
              <a:t>dgdgdgdgdgdf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56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33645-4D80-4B49-ABA8-085887500E03}" type="datetime1">
              <a:rPr lang="hu-HU" smtClean="0"/>
              <a:t>2021. 11. 16.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/>
              <a:t>dgdgdgdgdgdf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9459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481B-390C-4E75-8450-FA2AE981B0DA}" type="datetime1">
              <a:rPr lang="hu-HU" smtClean="0"/>
              <a:t>2021. 11. 16.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/>
              <a:t>dgdgdgdgdgdf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059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0E42-7B98-4FDF-B2E5-4E1FEE18FC99}" type="datetime1">
              <a:rPr lang="hu-HU" smtClean="0"/>
              <a:t>2021. 11. 16.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/>
              <a:t>dgdgdgdgdgdf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5603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9401C-75C5-46D0-A99B-408D89EE2824}" type="datetime1">
              <a:rPr lang="hu-HU" smtClean="0"/>
              <a:t>2021. 11. 16.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/>
              <a:t>dgdgdgdgdgdf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055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75C1-6B97-4C1C-B597-27B25EB79437}" type="datetime1">
              <a:rPr lang="hu-HU" smtClean="0"/>
              <a:t>2021. 11. 16.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/>
              <a:t>dgdgdgdgdgdf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11065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C4E7-7F9F-48AD-8683-9FA1F749015A}" type="datetime1">
              <a:rPr lang="hu-HU" smtClean="0"/>
              <a:t>2021. 11. 16.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/>
              <a:t>dgdgdgdgdgdf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8678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C831-22BA-47AB-AEF9-770128F861C6}" type="datetime1">
              <a:rPr lang="hu-HU" smtClean="0"/>
              <a:t>2021. 11. 16.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/>
              <a:t>dgdgdgdgdgdf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56671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417F4-1E6F-4511-9275-1A8AA5262360}" type="datetime1">
              <a:rPr lang="hu-HU" smtClean="0"/>
              <a:t>2021. 11. 16.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hu-HU"/>
              <a:t>dgdgdgdgdgdf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6918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422CF50F-6FA8-4A8B-B779-77B4B76D80C9}" type="datetime1">
              <a:rPr lang="hu-HU" smtClean="0"/>
              <a:t>2021. 11. 16.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hu-HU"/>
              <a:t>dgdgdgdgdgdf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60591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2DFB5-DAB0-4D59-B2CD-EEC9BC16F43D}" type="datetime1">
              <a:rPr lang="hu-HU" smtClean="0"/>
              <a:t>2021. 11. 16.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/>
              <a:t>dgdgdgdgdgdf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63934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80B6971-E166-4690-B6FA-2F10EC3EFD93}" type="datetime1">
              <a:rPr lang="hu-HU" smtClean="0"/>
              <a:t>2021. 11. 16.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hu-HU"/>
              <a:t>dgdgdgdgdgdf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5135745-A369-4A13-B9A2-09635B9654B6}" type="slidenum">
              <a:rPr lang="hu-HU" smtClean="0"/>
              <a:t>‹#›</a:t>
            </a:fld>
            <a:endParaRPr lang="hu-H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79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03CDB94-DE18-4C1B-9C2A-B73D7A567C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err="1"/>
              <a:t>Rescue</a:t>
            </a:r>
            <a:r>
              <a:rPr lang="hu-HU" dirty="0"/>
              <a:t> </a:t>
            </a:r>
            <a:r>
              <a:rPr lang="hu-HU" dirty="0" err="1"/>
              <a:t>Security</a:t>
            </a:r>
            <a:r>
              <a:rPr lang="hu-HU" dirty="0"/>
              <a:t> &amp; </a:t>
            </a:r>
            <a:r>
              <a:rPr lang="hu-HU" err="1"/>
              <a:t>Safety</a:t>
            </a:r>
            <a:r>
              <a:rPr lang="hu-HU"/>
              <a:t> V. (2021)</a:t>
            </a:r>
            <a:endParaRPr lang="hu-HU" dirty="0"/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E56A4345-BC28-42B1-9816-7744E9F469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hu-HU" b="1" dirty="0"/>
              <a:t>Fertőző egyéni védőfelszerelések és tisztításuk </a:t>
            </a:r>
            <a:endParaRPr lang="hu-HU" dirty="0"/>
          </a:p>
          <a:p>
            <a:endParaRPr lang="hu-HU" b="1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41EADA3F-3AFD-403D-BBB7-AC33AE8DB1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752" y="6427378"/>
            <a:ext cx="357642" cy="403555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8EEF23D8-D8EF-498C-871E-8C3B3F109B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37" y="6429535"/>
            <a:ext cx="491815" cy="403555"/>
          </a:xfrm>
          <a:prstGeom prst="rect">
            <a:avLst/>
          </a:prstGeom>
        </p:spPr>
      </p:pic>
      <p:sp>
        <p:nvSpPr>
          <p:cNvPr id="12" name="Szövegdoboz 11">
            <a:extLst>
              <a:ext uri="{FF2B5EF4-FFF2-40B4-BE49-F238E27FC236}">
                <a16:creationId xmlns:a16="http://schemas.microsoft.com/office/drawing/2014/main" id="{6C40BBD6-948F-4EB2-BD93-870078444125}"/>
              </a:ext>
            </a:extLst>
          </p:cNvPr>
          <p:cNvSpPr txBox="1"/>
          <p:nvPr/>
        </p:nvSpPr>
        <p:spPr>
          <a:xfrm>
            <a:off x="1285103" y="6464095"/>
            <a:ext cx="70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b="0" i="0" u="none" strike="noStrike" dirty="0">
                <a:solidFill>
                  <a:schemeClr val="bg1"/>
                </a:solidFill>
                <a:effectLst/>
                <a:latin typeface="YAD7QhG2T6o 0"/>
              </a:rPr>
              <a:t>A projektet az Innovációs és Technológiai Minisztérium és a Balaton Fejlesztési Tanács támogatta</a:t>
            </a:r>
            <a:endParaRPr lang="hu-HU" sz="1200" dirty="0">
              <a:solidFill>
                <a:schemeClr val="bg1"/>
              </a:solidFill>
              <a:effectLst/>
              <a:latin typeface="YAD7QhG2T6o 0"/>
            </a:endParaRPr>
          </a:p>
          <a:p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4115280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AF144D-0A41-4865-8248-FA2743506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59" y="286604"/>
            <a:ext cx="7814413" cy="1450757"/>
          </a:xfrm>
        </p:spPr>
        <p:txBody>
          <a:bodyPr>
            <a:normAutofit/>
          </a:bodyPr>
          <a:lstStyle/>
          <a:p>
            <a:r>
              <a:rPr lang="hu-HU" dirty="0"/>
              <a:t>Mit tegyünk a védőruhák mosása után?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F8036B8-AAD2-4D9D-A2F7-7E6D6DAE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3075" y="1888983"/>
            <a:ext cx="5395942" cy="402336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hu-HU" sz="2400" dirty="0"/>
              <a:t> A biztonság kedvéért a mosógép külsejét felületfertőtlenítővel kezeljük. </a:t>
            </a:r>
          </a:p>
          <a:p>
            <a:pPr marL="0" indent="0">
              <a:buNone/>
            </a:pPr>
            <a:endParaRPr lang="hu-HU" sz="2400" dirty="0"/>
          </a:p>
          <a:p>
            <a:pPr>
              <a:buFont typeface="Wingdings" panose="05000000000000000000" pitchFamily="2" charset="2"/>
              <a:buChar char="q"/>
            </a:pPr>
            <a:r>
              <a:rPr lang="hu-HU" sz="2400" dirty="0"/>
              <a:t> A mosás után sokáig szárítsuk meg, mert a vírusok hosszabb élettartammal rendelkeznek nedves környezetben.</a:t>
            </a:r>
          </a:p>
          <a:p>
            <a:pPr lvl="0"/>
            <a:endParaRPr lang="hu-HU" sz="2400" b="1" dirty="0"/>
          </a:p>
          <a:p>
            <a:pPr lvl="0"/>
            <a:r>
              <a:rPr lang="hu-HU" sz="2400" b="1" dirty="0"/>
              <a:t>Megjegyzés:</a:t>
            </a:r>
            <a:r>
              <a:rPr lang="hu-HU" sz="2400" dirty="0"/>
              <a:t>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dirty="0"/>
              <a:t> A textil élettartamát ronthatja a túlzott mechanikai igénybevétel vagy a túl nagy adag fertőtlenítőszer. </a:t>
            </a:r>
          </a:p>
          <a:p>
            <a:pPr>
              <a:buFont typeface="Wingdings" panose="05000000000000000000" pitchFamily="2" charset="2"/>
              <a:buChar char="Ø"/>
            </a:pPr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A94E89A2-3A9A-42F0-9FD8-F1FAF7BC6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118" y="6454445"/>
            <a:ext cx="357642" cy="403555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0A4C4C0-C92F-4F4C-BECE-FFF66C658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59" y="6429536"/>
            <a:ext cx="491815" cy="403555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EAF77ECB-6CE0-4912-A280-23FA0E9AECC0}"/>
              </a:ext>
            </a:extLst>
          </p:cNvPr>
          <p:cNvSpPr txBox="1"/>
          <p:nvPr/>
        </p:nvSpPr>
        <p:spPr>
          <a:xfrm>
            <a:off x="1031789" y="6464095"/>
            <a:ext cx="6901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b="0" i="0" u="none" strike="noStrike" dirty="0">
                <a:solidFill>
                  <a:schemeClr val="bg1"/>
                </a:solidFill>
                <a:effectLst/>
                <a:latin typeface="YAD7QhG2T6o 0"/>
              </a:rPr>
              <a:t>A projektet az Innovációs és Technológiai Minisztérium és a Balaton Fejlesztési Tanács támogatta</a:t>
            </a:r>
            <a:endParaRPr lang="hu-HU" sz="1200" dirty="0">
              <a:solidFill>
                <a:schemeClr val="bg1"/>
              </a:solidFill>
              <a:effectLst/>
              <a:latin typeface="YAD7QhG2T6o 0"/>
            </a:endParaRPr>
          </a:p>
          <a:p>
            <a:endParaRPr lang="hu-HU" sz="1200" dirty="0"/>
          </a:p>
        </p:txBody>
      </p:sp>
      <p:pic>
        <p:nvPicPr>
          <p:cNvPr id="11" name="Ábra 10" descr="Jelnyelv">
            <a:extLst>
              <a:ext uri="{FF2B5EF4-FFF2-40B4-BE49-F238E27FC236}">
                <a16:creationId xmlns:a16="http://schemas.microsoft.com/office/drawing/2014/main" id="{0AF30C35-0D63-481D-B960-A23C4EFEF5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6540" y="793327"/>
            <a:ext cx="871151" cy="914400"/>
          </a:xfrm>
          <a:prstGeom prst="rect">
            <a:avLst/>
          </a:prstGeom>
        </p:spPr>
      </p:pic>
      <p:pic>
        <p:nvPicPr>
          <p:cNvPr id="6148" name="Picture 4" descr="Hol szárítsuk télen a ruhákat, hogy ne legyen tele allergénekkel a ház? |  Babafalva.h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845" y="1888983"/>
            <a:ext cx="2619375" cy="422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724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AF144D-0A41-4865-8248-FA2743506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COVID kockázatok - fertőzés veszély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F8036B8-AAD2-4D9D-A2F7-7E6D6DAE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8" y="1845733"/>
            <a:ext cx="3600761" cy="434500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sz="2800" dirty="0"/>
              <a:t>A COVID-19 további kockázatokat jelent az önkéntes tűzoltók számára, miután a beavatkozások során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u-HU" sz="2800" dirty="0"/>
              <a:t> közvetlen kapcsolatba kerülhetnek megerősített COVID fertőzött személyekkel vagy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u-HU" sz="2800" dirty="0"/>
              <a:t> gyanús esetekkel.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endParaRPr lang="hu-HU" b="1" dirty="0"/>
          </a:p>
          <a:p>
            <a:endParaRPr lang="hu-HU" sz="1400" i="1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A94E89A2-3A9A-42F0-9FD8-F1FAF7BC6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939" y="6454445"/>
            <a:ext cx="357642" cy="403555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0A4C4C0-C92F-4F4C-BECE-FFF66C658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50" y="6429535"/>
            <a:ext cx="491815" cy="403555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EAF77ECB-6CE0-4912-A280-23FA0E9AECC0}"/>
              </a:ext>
            </a:extLst>
          </p:cNvPr>
          <p:cNvSpPr txBox="1"/>
          <p:nvPr/>
        </p:nvSpPr>
        <p:spPr>
          <a:xfrm>
            <a:off x="1248032" y="6464095"/>
            <a:ext cx="6790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b="0" i="0" u="none" strike="noStrike" dirty="0">
                <a:solidFill>
                  <a:schemeClr val="bg1"/>
                </a:solidFill>
                <a:effectLst/>
                <a:latin typeface="YAD7QhG2T6o 0"/>
              </a:rPr>
              <a:t>A projektet az Innovációs és Technológiai Minisztérium és a Balaton Fejlesztési Tanács támogatta</a:t>
            </a:r>
            <a:endParaRPr lang="hu-HU" sz="1200" dirty="0">
              <a:solidFill>
                <a:schemeClr val="bg1"/>
              </a:solidFill>
              <a:effectLst/>
              <a:latin typeface="YAD7QhG2T6o 0"/>
            </a:endParaRPr>
          </a:p>
          <a:p>
            <a:endParaRPr lang="hu-HU" sz="1200" dirty="0"/>
          </a:p>
        </p:txBody>
      </p:sp>
      <p:pic>
        <p:nvPicPr>
          <p:cNvPr id="5" name="Ábra 4" descr="Orvosi">
            <a:extLst>
              <a:ext uri="{FF2B5EF4-FFF2-40B4-BE49-F238E27FC236}">
                <a16:creationId xmlns:a16="http://schemas.microsoft.com/office/drawing/2014/main" id="{FDEFBBE4-DFBA-481B-8CDC-E97CC360EC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4760" y="793327"/>
            <a:ext cx="914400" cy="914400"/>
          </a:xfrm>
          <a:prstGeom prst="rect">
            <a:avLst/>
          </a:prstGeom>
        </p:spPr>
      </p:pic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15F41C4-B5ED-40DC-8241-C389931AFD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8284007"/>
              </p:ext>
            </p:extLst>
          </p:nvPr>
        </p:nvGraphicFramePr>
        <p:xfrm>
          <a:off x="8917676" y="6038562"/>
          <a:ext cx="3135343" cy="3407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4" name="Kép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048" y="1896762"/>
            <a:ext cx="3923299" cy="396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811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AF144D-0A41-4865-8248-FA2743506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Az önkéntesek feladatai – önvédelem, mások védelme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F8036B8-AAD2-4D9D-A2F7-7E6D6DAE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1932232"/>
            <a:ext cx="7543801" cy="4023360"/>
          </a:xfrm>
        </p:spPr>
        <p:txBody>
          <a:bodyPr>
            <a:normAutofit lnSpcReduction="10000"/>
          </a:bodyPr>
          <a:lstStyle/>
          <a:p>
            <a:r>
              <a:rPr lang="hu-HU" sz="2400" dirty="0"/>
              <a:t>Az önkéntesek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u-HU" sz="2400" dirty="0"/>
              <a:t> a beavatkozások során használják az egyéni védőfelszereléseiket.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u-HU" sz="2400" dirty="0"/>
              <a:t> a beavatkozásokat követően a védőruhát és a védőfelszereléseket (kesztyű, álarc, sisak, légzőkészülék) mosással, fertőtlenítéssel kell megtisztítani.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dirty="0"/>
              <a:t> Elméletileg a nem szennyezett és fertőző egyéni védőeszközök a használat után, helyszíni fertőtlenítéssel, azonnal újra használatra készek.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dirty="0"/>
              <a:t> A higiéniai előírásokat azonban itt is be kell tartani.</a:t>
            </a:r>
          </a:p>
          <a:p>
            <a:pPr>
              <a:buFont typeface="Wingdings" panose="05000000000000000000" pitchFamily="2" charset="2"/>
              <a:buChar char="Ø"/>
            </a:pPr>
            <a:endParaRPr lang="hu-HU" sz="2400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A94E89A2-3A9A-42F0-9FD8-F1FAF7BC6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960" y="6429536"/>
            <a:ext cx="357642" cy="403555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0A4C4C0-C92F-4F4C-BECE-FFF66C658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32" y="6429536"/>
            <a:ext cx="491815" cy="403555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EAF77ECB-6CE0-4912-A280-23FA0E9AECC0}"/>
              </a:ext>
            </a:extLst>
          </p:cNvPr>
          <p:cNvSpPr txBox="1"/>
          <p:nvPr/>
        </p:nvSpPr>
        <p:spPr>
          <a:xfrm>
            <a:off x="1248032" y="6464095"/>
            <a:ext cx="675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b="0" i="0" u="none" strike="noStrike" dirty="0">
                <a:solidFill>
                  <a:schemeClr val="bg1"/>
                </a:solidFill>
                <a:effectLst/>
                <a:latin typeface="YAD7QhG2T6o 0"/>
              </a:rPr>
              <a:t>A projektet az Innovációs és Technológiai Minisztérium és a Balaton Fejlesztési Tanács támogatta</a:t>
            </a:r>
            <a:endParaRPr lang="hu-HU" sz="1200" dirty="0">
              <a:solidFill>
                <a:schemeClr val="bg1"/>
              </a:solidFill>
              <a:effectLst/>
              <a:latin typeface="YAD7QhG2T6o 0"/>
            </a:endParaRPr>
          </a:p>
          <a:p>
            <a:endParaRPr lang="hu-HU" sz="1200" dirty="0"/>
          </a:p>
        </p:txBody>
      </p:sp>
      <p:pic>
        <p:nvPicPr>
          <p:cNvPr id="5" name="Ábra 4" descr="Orvosi">
            <a:extLst>
              <a:ext uri="{FF2B5EF4-FFF2-40B4-BE49-F238E27FC236}">
                <a16:creationId xmlns:a16="http://schemas.microsoft.com/office/drawing/2014/main" id="{FDEFBBE4-DFBA-481B-8CDC-E97CC360EC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4760" y="79332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2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AF144D-0A41-4865-8248-FA2743506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59" y="286604"/>
            <a:ext cx="7814413" cy="1450757"/>
          </a:xfrm>
        </p:spPr>
        <p:txBody>
          <a:bodyPr>
            <a:normAutofit/>
          </a:bodyPr>
          <a:lstStyle/>
          <a:p>
            <a:r>
              <a:rPr lang="hu-HU" dirty="0"/>
              <a:t>Fertőzött-gyanús egyéni védőeszközök kezelése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F8036B8-AAD2-4D9D-A2F7-7E6D6DAE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845733"/>
            <a:ext cx="6306890" cy="4406785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q"/>
            </a:pPr>
            <a:r>
              <a:rPr lang="hu-HU" sz="2400" dirty="0"/>
              <a:t> A szennyezett és esetlegesen fertőző </a:t>
            </a:r>
            <a:r>
              <a:rPr lang="hu-HU" sz="2400" b="1" dirty="0"/>
              <a:t>egyéni védőeszközöket a bevetés után le kell venni és </a:t>
            </a:r>
            <a:r>
              <a:rPr lang="hu-HU" sz="2400" dirty="0"/>
              <a:t>biztonságosan a tisztítóhelyre kell vinni, hogy a vírus a használat helyén ne terjedjen át másokra.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dirty="0"/>
              <a:t> A piszkos ruhát nem szabad kézzel védelem nélkül szállítani vagy tisztítani, különösen a járvány idején!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dirty="0"/>
              <a:t> A szállításhoz mosózsákot vagy vízoldható zacskókat ajánlott használni.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dirty="0"/>
              <a:t> A szennyezett egyéni védőeszközök helybeni, szakszerűtlen tisztítása fertőzési láncot indíthat el.</a:t>
            </a:r>
          </a:p>
          <a:p>
            <a:endParaRPr lang="hu-HU" b="1" dirty="0"/>
          </a:p>
          <a:p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A94E89A2-3A9A-42F0-9FD8-F1FAF7BC6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830" y="6429535"/>
            <a:ext cx="357642" cy="403555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0A4C4C0-C92F-4F4C-BECE-FFF66C658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6" y="6429535"/>
            <a:ext cx="491815" cy="403555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EAF77ECB-6CE0-4912-A280-23FA0E9AECC0}"/>
              </a:ext>
            </a:extLst>
          </p:cNvPr>
          <p:cNvSpPr txBox="1"/>
          <p:nvPr/>
        </p:nvSpPr>
        <p:spPr>
          <a:xfrm>
            <a:off x="1136822" y="6464095"/>
            <a:ext cx="688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b="0" i="0" u="none" strike="noStrike" dirty="0">
                <a:solidFill>
                  <a:schemeClr val="bg1"/>
                </a:solidFill>
                <a:effectLst/>
                <a:latin typeface="YAD7QhG2T6o 0"/>
              </a:rPr>
              <a:t>A projektet az Innovációs és Technológiai Minisztérium és a Balaton Fejlesztési Tanács támogatta</a:t>
            </a:r>
            <a:endParaRPr lang="hu-HU" sz="1200" dirty="0">
              <a:solidFill>
                <a:schemeClr val="bg1"/>
              </a:solidFill>
              <a:effectLst/>
              <a:latin typeface="YAD7QhG2T6o 0"/>
            </a:endParaRPr>
          </a:p>
          <a:p>
            <a:endParaRPr lang="hu-HU" sz="1200" dirty="0"/>
          </a:p>
        </p:txBody>
      </p:sp>
      <p:pic>
        <p:nvPicPr>
          <p:cNvPr id="11" name="Ábra 10" descr="Jelnyelv">
            <a:extLst>
              <a:ext uri="{FF2B5EF4-FFF2-40B4-BE49-F238E27FC236}">
                <a16:creationId xmlns:a16="http://schemas.microsoft.com/office/drawing/2014/main" id="{0AF30C35-0D63-481D-B960-A23C4EFEF5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6540" y="793327"/>
            <a:ext cx="871151" cy="91440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9850" y="1816099"/>
            <a:ext cx="2014150" cy="426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456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AF144D-0A41-4865-8248-FA2743506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59" y="286604"/>
            <a:ext cx="7814413" cy="1450757"/>
          </a:xfrm>
        </p:spPr>
        <p:txBody>
          <a:bodyPr>
            <a:normAutofit/>
          </a:bodyPr>
          <a:lstStyle/>
          <a:p>
            <a:r>
              <a:rPr lang="hu-HU" dirty="0"/>
              <a:t>Egyéni védőeszközök kezelése</a:t>
            </a:r>
            <a:br>
              <a:rPr lang="hu-HU" dirty="0"/>
            </a:br>
            <a:r>
              <a:rPr lang="hu-HU" dirty="0"/>
              <a:t>pihentetéssel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F8036B8-AAD2-4D9D-A2F7-7E6D6DAE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845733"/>
            <a:ext cx="6306890" cy="4406785"/>
          </a:xfrm>
        </p:spPr>
        <p:txBody>
          <a:bodyPr>
            <a:normAutofit fontScale="92500" lnSpcReduction="20000"/>
          </a:bodyPr>
          <a:lstStyle/>
          <a:p>
            <a:pPr lvl="0">
              <a:buFont typeface="Wingdings" panose="05000000000000000000" pitchFamily="2" charset="2"/>
              <a:buChar char="q"/>
            </a:pPr>
            <a:r>
              <a:rPr lang="hu-HU" sz="2400" dirty="0"/>
              <a:t> Abból kell kiindulnunk, hogy meddig marad fertőzött egy tárgy?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dirty="0"/>
              <a:t> Milyen anyagból készültek a védőeszközeink? Mekkora rajtuk a vírus túlélőképessége?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b="1" dirty="0"/>
              <a:t> Rozsdamentes acél</a:t>
            </a:r>
            <a:r>
              <a:rPr lang="hu-HU" sz="2400" dirty="0"/>
              <a:t>: 48 óra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b="1" dirty="0"/>
              <a:t> Műanyag</a:t>
            </a:r>
            <a:r>
              <a:rPr lang="hu-HU" sz="2400" dirty="0"/>
              <a:t>: 72 óra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b="1" dirty="0"/>
              <a:t> Ruha</a:t>
            </a:r>
            <a:r>
              <a:rPr lang="hu-HU" sz="2400" dirty="0"/>
              <a:t>: 24 óra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dirty="0"/>
              <a:t> Az egyébként nem szennyezett </a:t>
            </a:r>
            <a:r>
              <a:rPr lang="hu-HU" sz="2400" b="1" dirty="0"/>
              <a:t>egyéni védőeszközöket a bevetés után le kell venni és </a:t>
            </a:r>
            <a:r>
              <a:rPr lang="hu-HU" sz="2400" dirty="0"/>
              <a:t>biztonságosan a használatból kivonva tárolni minimum 3 napig.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2400" dirty="0"/>
              <a:t> A 4. napon használatra kész állapotban lévőnek minősíthetjük.</a:t>
            </a:r>
          </a:p>
          <a:p>
            <a:pPr lvl="0">
              <a:buFont typeface="Wingdings" panose="05000000000000000000" pitchFamily="2" charset="2"/>
              <a:buChar char="q"/>
            </a:pPr>
            <a:endParaRPr lang="hu-HU" b="1" dirty="0"/>
          </a:p>
          <a:p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A94E89A2-3A9A-42F0-9FD8-F1FAF7BC6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830" y="6429535"/>
            <a:ext cx="357642" cy="403555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0A4C4C0-C92F-4F4C-BECE-FFF66C658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6" y="6429535"/>
            <a:ext cx="491815" cy="403555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EAF77ECB-6CE0-4912-A280-23FA0E9AECC0}"/>
              </a:ext>
            </a:extLst>
          </p:cNvPr>
          <p:cNvSpPr txBox="1"/>
          <p:nvPr/>
        </p:nvSpPr>
        <p:spPr>
          <a:xfrm>
            <a:off x="1136822" y="6464095"/>
            <a:ext cx="688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b="0" i="0" u="none" strike="noStrike" dirty="0">
                <a:solidFill>
                  <a:schemeClr val="bg1"/>
                </a:solidFill>
                <a:effectLst/>
                <a:latin typeface="YAD7QhG2T6o 0"/>
              </a:rPr>
              <a:t>A projektet az Innovációs és Technológiai Minisztérium és a Balaton Fejlesztési Tanács támogatta</a:t>
            </a:r>
            <a:endParaRPr lang="hu-HU" sz="1200" dirty="0">
              <a:solidFill>
                <a:schemeClr val="bg1"/>
              </a:solidFill>
              <a:effectLst/>
              <a:latin typeface="YAD7QhG2T6o 0"/>
            </a:endParaRPr>
          </a:p>
          <a:p>
            <a:endParaRPr lang="hu-HU" sz="1200" dirty="0"/>
          </a:p>
        </p:txBody>
      </p:sp>
      <p:pic>
        <p:nvPicPr>
          <p:cNvPr id="11" name="Ábra 10" descr="Jelnyelv">
            <a:extLst>
              <a:ext uri="{FF2B5EF4-FFF2-40B4-BE49-F238E27FC236}">
                <a16:creationId xmlns:a16="http://schemas.microsoft.com/office/drawing/2014/main" id="{0AF30C35-0D63-481D-B960-A23C4EFEF5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6540" y="793327"/>
            <a:ext cx="871151" cy="914400"/>
          </a:xfrm>
          <a:prstGeom prst="rect">
            <a:avLst/>
          </a:prstGeom>
        </p:spPr>
      </p:pic>
      <p:pic>
        <p:nvPicPr>
          <p:cNvPr id="1026" name="Picture 2" descr="Magyar tűzoltónak magyar védőruha - Lánglovago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850" y="1845733"/>
            <a:ext cx="1917999" cy="399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96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AF144D-0A41-4865-8248-FA2743506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59" y="286604"/>
            <a:ext cx="7814413" cy="1450757"/>
          </a:xfrm>
        </p:spPr>
        <p:txBody>
          <a:bodyPr>
            <a:normAutofit/>
          </a:bodyPr>
          <a:lstStyle/>
          <a:p>
            <a:r>
              <a:rPr lang="hu-HU" dirty="0"/>
              <a:t>Saját tisztítás esetén betartandó alapszabályok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F8036B8-AAD2-4D9D-A2F7-7E6D6DAE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845734"/>
            <a:ext cx="4910576" cy="402336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hu-HU" b="1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3200" dirty="0"/>
              <a:t> Az egyéni védőeszközök tisztítása csak védőfelszerelésben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3200" dirty="0"/>
              <a:t> kabát, kesztyű,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hu-HU" sz="3200" dirty="0"/>
              <a:t> </a:t>
            </a:r>
            <a:r>
              <a:rPr lang="hu-HU" sz="3200" dirty="0" err="1"/>
              <a:t>légzőmaszk</a:t>
            </a:r>
            <a:r>
              <a:rPr lang="hu-HU" sz="3200" dirty="0"/>
              <a:t>, legalább FFP2 történjen.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hu-HU" sz="3200" dirty="0"/>
              <a:t> Az egyéni védőeszközön lévő szennyeződések levakarását vagy kefével súrolását kerülni kell.</a:t>
            </a:r>
          </a:p>
          <a:p>
            <a:pPr>
              <a:buFont typeface="Wingdings" panose="05000000000000000000" pitchFamily="2" charset="2"/>
              <a:buChar char="Ø"/>
            </a:pPr>
            <a:endParaRPr lang="hu-HU" sz="2900" b="1" dirty="0">
              <a:solidFill>
                <a:srgbClr val="0070C0"/>
              </a:solidFill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A94E89A2-3A9A-42F0-9FD8-F1FAF7BC6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939" y="6429534"/>
            <a:ext cx="357642" cy="403555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0A4C4C0-C92F-4F4C-BECE-FFF66C658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79" y="6429535"/>
            <a:ext cx="491815" cy="403555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EAF77ECB-6CE0-4912-A280-23FA0E9AECC0}"/>
              </a:ext>
            </a:extLst>
          </p:cNvPr>
          <p:cNvSpPr txBox="1"/>
          <p:nvPr/>
        </p:nvSpPr>
        <p:spPr>
          <a:xfrm>
            <a:off x="1105930" y="6464095"/>
            <a:ext cx="6956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b="0" i="0" u="none" strike="noStrike" dirty="0">
                <a:solidFill>
                  <a:schemeClr val="bg1"/>
                </a:solidFill>
                <a:effectLst/>
                <a:latin typeface="YAD7QhG2T6o 0"/>
              </a:rPr>
              <a:t>A projektet az Innovációs és Technológiai Minisztérium és a Balaton Fejlesztési Tanács támogatta</a:t>
            </a:r>
            <a:endParaRPr lang="hu-HU" sz="1200" dirty="0">
              <a:solidFill>
                <a:schemeClr val="bg1"/>
              </a:solidFill>
              <a:effectLst/>
              <a:latin typeface="YAD7QhG2T6o 0"/>
            </a:endParaRPr>
          </a:p>
          <a:p>
            <a:endParaRPr lang="hu-HU" sz="1200" dirty="0"/>
          </a:p>
        </p:txBody>
      </p:sp>
      <p:pic>
        <p:nvPicPr>
          <p:cNvPr id="11" name="Ábra 10" descr="Jelnyelv">
            <a:extLst>
              <a:ext uri="{FF2B5EF4-FFF2-40B4-BE49-F238E27FC236}">
                <a16:creationId xmlns:a16="http://schemas.microsoft.com/office/drawing/2014/main" id="{0AF30C35-0D63-481D-B960-A23C4EFEF5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6540" y="793327"/>
            <a:ext cx="871151" cy="914400"/>
          </a:xfrm>
          <a:prstGeom prst="rect">
            <a:avLst/>
          </a:prstGeom>
        </p:spPr>
      </p:pic>
      <p:pic>
        <p:nvPicPr>
          <p:cNvPr id="12" name="Picture 2" descr="Tűzoltók, Tűzoltó, Profil, Légzésvédő Maszk, Veszél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384" y="1915297"/>
            <a:ext cx="2758731" cy="412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325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AF144D-0A41-4865-8248-FA2743506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551" y="286604"/>
            <a:ext cx="7994821" cy="1450757"/>
          </a:xfrm>
        </p:spPr>
        <p:txBody>
          <a:bodyPr>
            <a:normAutofit/>
          </a:bodyPr>
          <a:lstStyle/>
          <a:p>
            <a:r>
              <a:rPr lang="hu-HU" dirty="0"/>
              <a:t>Jó ötlet, de nem COVID járvány idején!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F8036B8-AAD2-4D9D-A2F7-7E6D6DAE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845734"/>
            <a:ext cx="4910576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u-HU" b="1" dirty="0"/>
          </a:p>
          <a:p>
            <a:endParaRPr lang="hu-HU" sz="2900" b="1" dirty="0">
              <a:solidFill>
                <a:srgbClr val="0070C0"/>
              </a:solidFill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A94E89A2-3A9A-42F0-9FD8-F1FAF7BC6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939" y="6429534"/>
            <a:ext cx="357642" cy="403555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0A4C4C0-C92F-4F4C-BECE-FFF66C658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79" y="6429535"/>
            <a:ext cx="491815" cy="403555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EAF77ECB-6CE0-4912-A280-23FA0E9AECC0}"/>
              </a:ext>
            </a:extLst>
          </p:cNvPr>
          <p:cNvSpPr txBox="1"/>
          <p:nvPr/>
        </p:nvSpPr>
        <p:spPr>
          <a:xfrm>
            <a:off x="1105930" y="6464095"/>
            <a:ext cx="6956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b="0" i="0" u="none" strike="noStrike" dirty="0">
                <a:solidFill>
                  <a:schemeClr val="bg1"/>
                </a:solidFill>
                <a:effectLst/>
                <a:latin typeface="YAD7QhG2T6o 0"/>
              </a:rPr>
              <a:t>A projektet az Innovációs és Technológiai Minisztérium és a Balaton Fejlesztési Tanács támogatta</a:t>
            </a:r>
            <a:endParaRPr lang="hu-HU" sz="1200" dirty="0">
              <a:solidFill>
                <a:schemeClr val="bg1"/>
              </a:solidFill>
              <a:effectLst/>
              <a:latin typeface="YAD7QhG2T6o 0"/>
            </a:endParaRPr>
          </a:p>
          <a:p>
            <a:endParaRPr lang="hu-HU" sz="1200" dirty="0"/>
          </a:p>
        </p:txBody>
      </p:sp>
      <p:pic>
        <p:nvPicPr>
          <p:cNvPr id="11" name="Ábra 10" descr="Jelnyelv">
            <a:extLst>
              <a:ext uri="{FF2B5EF4-FFF2-40B4-BE49-F238E27FC236}">
                <a16:creationId xmlns:a16="http://schemas.microsoft.com/office/drawing/2014/main" id="{0AF30C35-0D63-481D-B960-A23C4EFEF5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6540" y="793327"/>
            <a:ext cx="871151" cy="91440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595" y="1730135"/>
            <a:ext cx="8143986" cy="456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538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AF144D-0A41-4865-8248-FA2743506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59" y="286604"/>
            <a:ext cx="7814413" cy="1450757"/>
          </a:xfrm>
        </p:spPr>
        <p:txBody>
          <a:bodyPr>
            <a:normAutofit/>
          </a:bodyPr>
          <a:lstStyle/>
          <a:p>
            <a:r>
              <a:rPr lang="hu-HU" dirty="0"/>
              <a:t>Egyéni védőeszközök mosása mosógépben!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F8036B8-AAD2-4D9D-A2F7-7E6D6DAE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1845733"/>
            <a:ext cx="8018299" cy="4382071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§"/>
            </a:pPr>
            <a:r>
              <a:rPr lang="hu-HU" sz="2800" dirty="0"/>
              <a:t> Csak erre alkalmas és más mosáshoz nem használt mosógépben végezzük. 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hu-HU" sz="2800" dirty="0"/>
              <a:t> (A háztartási mosógépek növelik az elhasználódását, az öblítővíz maradék mennyisége a szivattyúrendszerben marad!)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hu-HU" sz="2800" dirty="0"/>
              <a:t> A mosási ciklusban használjunk vírusölő mosó adalékokat is (pl.: ecet- vagy perecetsav alapú),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hu-HU" sz="2800" dirty="0"/>
              <a:t> Ügyeljünk a helyes adagolásra és a gyártó utasításaira!</a:t>
            </a:r>
          </a:p>
          <a:p>
            <a:pPr marL="0" lvl="0" indent="0">
              <a:buNone/>
            </a:pPr>
            <a:endParaRPr lang="hu-HU" b="1" dirty="0">
              <a:solidFill>
                <a:srgbClr val="0070C0"/>
              </a:solidFill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A94E89A2-3A9A-42F0-9FD8-F1FAF7BC6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513" y="6454444"/>
            <a:ext cx="357642" cy="403555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0A4C4C0-C92F-4F4C-BECE-FFF66C658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51" y="6454445"/>
            <a:ext cx="491815" cy="403555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EAF77ECB-6CE0-4912-A280-23FA0E9AECC0}"/>
              </a:ext>
            </a:extLst>
          </p:cNvPr>
          <p:cNvSpPr txBox="1"/>
          <p:nvPr/>
        </p:nvSpPr>
        <p:spPr>
          <a:xfrm>
            <a:off x="1143000" y="6454445"/>
            <a:ext cx="7061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b="0" i="0" u="none" strike="noStrike" dirty="0">
                <a:solidFill>
                  <a:schemeClr val="bg1"/>
                </a:solidFill>
                <a:effectLst/>
                <a:latin typeface="YAD7QhG2T6o 0"/>
              </a:rPr>
              <a:t>A projektet az Innovációs és Technológiai Minisztérium és a Balaton Fejlesztési Tanács támogatta</a:t>
            </a:r>
            <a:endParaRPr lang="hu-HU" sz="1200" dirty="0">
              <a:solidFill>
                <a:schemeClr val="bg1"/>
              </a:solidFill>
              <a:effectLst/>
              <a:latin typeface="YAD7QhG2T6o 0"/>
            </a:endParaRPr>
          </a:p>
          <a:p>
            <a:endParaRPr lang="hu-HU" sz="1200" dirty="0"/>
          </a:p>
        </p:txBody>
      </p:sp>
      <p:pic>
        <p:nvPicPr>
          <p:cNvPr id="11" name="Ábra 10" descr="Jelnyelv">
            <a:extLst>
              <a:ext uri="{FF2B5EF4-FFF2-40B4-BE49-F238E27FC236}">
                <a16:creationId xmlns:a16="http://schemas.microsoft.com/office/drawing/2014/main" id="{0AF30C35-0D63-481D-B960-A23C4EFEF5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6540" y="793327"/>
            <a:ext cx="87115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199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AF144D-0A41-4865-8248-FA2743506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59" y="286604"/>
            <a:ext cx="7814413" cy="1450757"/>
          </a:xfrm>
        </p:spPr>
        <p:txBody>
          <a:bodyPr>
            <a:normAutofit/>
          </a:bodyPr>
          <a:lstStyle/>
          <a:p>
            <a:r>
              <a:rPr lang="hu-HU" dirty="0"/>
              <a:t>Mennyi ideig, milyen hőmérsékletem mossunk? 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F8036B8-AAD2-4D9D-A2F7-7E6D6DAE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845733"/>
            <a:ext cx="5312170" cy="41781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sz="3200" dirty="0">
                <a:solidFill>
                  <a:srgbClr val="FF0000"/>
                </a:solidFill>
              </a:rPr>
              <a:t>Ipari ajánlás:</a:t>
            </a:r>
          </a:p>
          <a:p>
            <a:pPr marL="0" indent="0">
              <a:buNone/>
            </a:pPr>
            <a:r>
              <a:rPr lang="hu-HU" sz="3200" dirty="0"/>
              <a:t>A mosógépben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200" dirty="0"/>
              <a:t> min. 15 percig tartsunk min. 55 fokos hőmérséklet. </a:t>
            </a:r>
          </a:p>
          <a:p>
            <a:pPr marL="0" indent="0">
              <a:buNone/>
            </a:pPr>
            <a:r>
              <a:rPr lang="hu-HU" sz="3200" dirty="0">
                <a:solidFill>
                  <a:srgbClr val="FF0000"/>
                </a:solidFill>
              </a:rPr>
              <a:t>A német Robert Koch Intézet ajánlása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200" dirty="0"/>
              <a:t> min. 15 percig, min. 85 fok.</a:t>
            </a:r>
          </a:p>
          <a:p>
            <a:pPr marL="0" indent="0">
              <a:buNone/>
            </a:pPr>
            <a:endParaRPr lang="hu-HU" sz="2900" b="1" dirty="0">
              <a:solidFill>
                <a:srgbClr val="0070C0"/>
              </a:solidFill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A94E89A2-3A9A-42F0-9FD8-F1FAF7BC6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939" y="6429534"/>
            <a:ext cx="357642" cy="403555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0A4C4C0-C92F-4F4C-BECE-FFF66C658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51" y="6429535"/>
            <a:ext cx="491815" cy="403555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EAF77ECB-6CE0-4912-A280-23FA0E9AECC0}"/>
              </a:ext>
            </a:extLst>
          </p:cNvPr>
          <p:cNvSpPr txBox="1"/>
          <p:nvPr/>
        </p:nvSpPr>
        <p:spPr>
          <a:xfrm>
            <a:off x="1192427" y="6464095"/>
            <a:ext cx="6827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200" b="0" i="0" u="none" strike="noStrike" dirty="0">
                <a:solidFill>
                  <a:schemeClr val="bg1"/>
                </a:solidFill>
                <a:effectLst/>
                <a:latin typeface="YAD7QhG2T6o 0"/>
              </a:rPr>
              <a:t>A projektet az Innovációs és Technológiai Minisztérium és a Balaton Fejlesztési Tanács támogatta</a:t>
            </a:r>
            <a:endParaRPr lang="hu-HU" sz="1200" dirty="0">
              <a:solidFill>
                <a:schemeClr val="bg1"/>
              </a:solidFill>
              <a:effectLst/>
              <a:latin typeface="YAD7QhG2T6o 0"/>
            </a:endParaRPr>
          </a:p>
          <a:p>
            <a:endParaRPr lang="hu-HU" sz="1200" dirty="0"/>
          </a:p>
        </p:txBody>
      </p:sp>
      <p:pic>
        <p:nvPicPr>
          <p:cNvPr id="11" name="Ábra 10" descr="Jelnyelv">
            <a:extLst>
              <a:ext uri="{FF2B5EF4-FFF2-40B4-BE49-F238E27FC236}">
                <a16:creationId xmlns:a16="http://schemas.microsoft.com/office/drawing/2014/main" id="{0AF30C35-0D63-481D-B960-A23C4EFEF5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6540" y="793327"/>
            <a:ext cx="871151" cy="914400"/>
          </a:xfrm>
          <a:prstGeom prst="rect">
            <a:avLst/>
          </a:prstGeom>
        </p:spPr>
      </p:pic>
      <p:pic>
        <p:nvPicPr>
          <p:cNvPr id="4098" name="Picture 2" descr="óra Stock Fotók, Képek és Vektografikák | Stockfres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422" y="1845733"/>
            <a:ext cx="2699950" cy="425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948496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ktív">
  <a:themeElements>
    <a:clrScheme name="Retrospektív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ív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ív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2030</TotalTime>
  <Words>610</Words>
  <Application>Microsoft Office PowerPoint</Application>
  <PresentationFormat>Diavetítés a képernyőre (4:3 oldalarány)</PresentationFormat>
  <Paragraphs>63</Paragraphs>
  <Slides>10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YAD7QhG2T6o 0</vt:lpstr>
      <vt:lpstr>Retrospektív</vt:lpstr>
      <vt:lpstr>Rescue Security &amp; Safety V. (2021)</vt:lpstr>
      <vt:lpstr>A COVID kockázatok - fertőzés veszély</vt:lpstr>
      <vt:lpstr>Az önkéntesek feladatai – önvédelem, mások védelme</vt:lpstr>
      <vt:lpstr>Fertőzött-gyanús egyéni védőeszközök kezelése</vt:lpstr>
      <vt:lpstr>Egyéni védőeszközök kezelése pihentetéssel</vt:lpstr>
      <vt:lpstr>Saját tisztítás esetén betartandó alapszabályok</vt:lpstr>
      <vt:lpstr>Jó ötlet, de nem COVID járvány idején!</vt:lpstr>
      <vt:lpstr>Egyéni védőeszközök mosása mosógépben!</vt:lpstr>
      <vt:lpstr>Mennyi ideig, milyen hőmérsékletem mossunk? </vt:lpstr>
      <vt:lpstr>Mit tegyünk a védőruhák mosása után?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Rescue Security &amp; Safety 2021</dc:title>
  <dc:creator>DELL</dc:creator>
  <cp:lastModifiedBy>DELL</cp:lastModifiedBy>
  <cp:revision>52</cp:revision>
  <dcterms:created xsi:type="dcterms:W3CDTF">2020-08-26T10:58:05Z</dcterms:created>
  <dcterms:modified xsi:type="dcterms:W3CDTF">2021-11-16T07:44:29Z</dcterms:modified>
</cp:coreProperties>
</file>